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0"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7:26.0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51,'25'-26,"-25"0,0 26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8-03-22T15:17:13.150"/>
    </inkml:context>
    <inkml:brush xml:id="br0">
      <inkml:brushProperty name="width" value="0.05292" units="cm"/>
      <inkml:brushProperty name="height" value="0.05292" units="cm"/>
    </inkml:brush>
  </inkml:definitions>
  <inkml:trace contextRef="#ctx0" brushRef="#br0">12799 3909 0,'0'0'0,"-20"0"94,1 20-79,-21 0 17,20-20-17,0 19 1,0 1 15,0 0-15,1 0-1,-21 20 1,20-20 15,-20 19-15,1 1-1,-1 0 1,-20 19 0,41-39-1,-41 20-15,1 19 32,-21 1-17,21-1 1,-1 1-1,1 19 1,19-39 15,20-20-31,-59 59 16,39-39-16,0-1 16,-39 41-1,0-1 1,-1 20-1,21-59 1,-1 59 0,-39 1-16,20-1 15,-1 20 17,-19-20-17,59-39-15,1-1 16,-1 1-1,0-1-15,-39 60 16,-1 20 0,1-20-1,0 20 1,-20 0 15,59-60-15,-20 60-1,-19 0 1,19 20 0,1 0-1,-1-1 1,40-98-16,-19 19 16,19 1-16,-20-1 15,-19 80 1,19 0-1,-20-20 1,21 19 0,-1 1 15,0 0-15,21-80-1,-21 80 1,0 19-1,20-19 1,1-79-16,-21 59 16,40-60-16,-20 0 15,0 80 1,0-80 0,0 80-1,20-20 1,-19 20-1,-1 0 1,20-21 0,0 21-1,-20-20 1,20-59 15,0-1-31,0 60 16,20-80-16,-20 21 15,0 59 1,0 19 0,20-19-1,-20-20 1,39 20 0,-39-59-1,20 39 1,20 20 15,-20-20-15,0 0-16,-1-60 0,1 21 15,0-21-15,0 1 16,-20-1-16,20 1 16,19 59 15,1 0-16,0 0 1,-1 0 0,-19 0-1,20 0 1,20 0 0,-41-79-1,21 79 1,0-60-16,-20 1 15,-1-20-15,21 19 0,-20 1 16,20 39 0,19 20-1,1-20 1,-21 0 15,21 1-15,-40-61-1,39 61 1,1-21 0,-1 20-1,1-19 1,-20-41-16,-21 1 16,21 0-16,-20 19 15,20-19-15,19 39 16,1 1-1,-40-21 1,39 20 15,1 1-15,19-1 0,-19 1-1,19 19 1,-20-20-1,1 1 1,-20-41-16,-20 1 16,19 0-16,1-1 15,-20 1-15,19 0 16,41 39 0,-21 0-1,21 1 1,-1-1-1,0 1 1,-19-1 15,19 0-15,-39-39 0,20 20-1,-21-21-15,1 1 16,0 0-16,-1-1 0,1 1 15,39 39 1,1-19 0,-1 19-1,1 1 1,-41-61 0,41 41-1,19 0 1,-20-1-1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3/22/2019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3/22/2019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3/22/2019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47130"/>
            <a:ext cx="8991600" cy="1645920"/>
          </a:xfrm>
        </p:spPr>
        <p:txBody>
          <a:bodyPr/>
          <a:lstStyle/>
          <a:p>
            <a:r>
              <a:rPr lang="en-US" dirty="0" smtClean="0"/>
              <a:t>Evolution Writing Prompt</a:t>
            </a:r>
            <a:endParaRPr lang="en-US" dirty="0"/>
          </a:p>
        </p:txBody>
      </p:sp>
      <p:pic>
        <p:nvPicPr>
          <p:cNvPr id="1026" name="Picture 2" descr="Image result for evolut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17298" y="2739042"/>
            <a:ext cx="5157404" cy="369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1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8229600" cy="533400"/>
          </a:xfrm>
        </p:spPr>
        <p:txBody>
          <a:bodyPr>
            <a:noAutofit/>
          </a:bodyPr>
          <a:lstStyle/>
          <a:p>
            <a:r>
              <a:rPr lang="en-US" sz="3500" u="sng" dirty="0"/>
              <a:t>Evolution Writing Prompts</a:t>
            </a:r>
          </a:p>
        </p:txBody>
      </p:sp>
      <p:sp>
        <p:nvSpPr>
          <p:cNvPr id="5123" name="Content Placeholder 2"/>
          <p:cNvSpPr>
            <a:spLocks noGrp="1"/>
          </p:cNvSpPr>
          <p:nvPr>
            <p:ph idx="1"/>
          </p:nvPr>
        </p:nvSpPr>
        <p:spPr>
          <a:xfrm>
            <a:off x="0" y="533400"/>
            <a:ext cx="12192000" cy="6056586"/>
          </a:xfrm>
        </p:spPr>
        <p:txBody>
          <a:bodyPr>
            <a:normAutofit fontScale="92500" lnSpcReduction="10000"/>
          </a:bodyPr>
          <a:lstStyle/>
          <a:p>
            <a:pPr>
              <a:buFont typeface="Arial" charset="0"/>
              <a:buNone/>
            </a:pPr>
            <a:r>
              <a:rPr lang="en-US" sz="2200" dirty="0">
                <a:latin typeface="Arial Rounded MT Bold" pitchFamily="34" charset="0"/>
              </a:rPr>
              <a:t>Choose </a:t>
            </a:r>
            <a:r>
              <a:rPr lang="en-US" sz="2200" b="1" dirty="0">
                <a:latin typeface="Arial Rounded MT Bold" pitchFamily="34" charset="0"/>
              </a:rPr>
              <a:t>ONE</a:t>
            </a:r>
            <a:r>
              <a:rPr lang="en-US" sz="2200" dirty="0">
                <a:latin typeface="Arial Rounded MT Bold" pitchFamily="34" charset="0"/>
              </a:rPr>
              <a:t> of the following topics and write a 3 paragraph essay to compare and contrast the evolution of earth to either the evolution of dance or technology. Make sure you answer ALL of the bullets for that article.  Be sure to provide a short introduction and conclusion to your essay.  </a:t>
            </a:r>
            <a:r>
              <a:rPr lang="en-US" sz="2200" dirty="0">
                <a:latin typeface="Arial Rounded MT Bold" pitchFamily="34" charset="0"/>
              </a:rPr>
              <a:t>Be sure to use information from the video clips as well as information from our class discussion when writing your essay</a:t>
            </a:r>
            <a:r>
              <a:rPr lang="en-US" sz="2200" dirty="0" smtClean="0">
                <a:latin typeface="Arial Rounded MT Bold" pitchFamily="34" charset="0"/>
              </a:rPr>
              <a:t>. Use this PowerPoint to guide you. </a:t>
            </a:r>
            <a:endParaRPr lang="en-US" sz="2200" dirty="0">
              <a:latin typeface="Arial Rounded MT Bold" pitchFamily="34" charset="0"/>
            </a:endParaRPr>
          </a:p>
          <a:p>
            <a:pPr>
              <a:buFont typeface="Arial" charset="0"/>
              <a:buNone/>
            </a:pPr>
            <a:endParaRPr lang="en-US" sz="2200" dirty="0">
              <a:latin typeface="Arial Rounded MT Bold" pitchFamily="34" charset="0"/>
            </a:endParaRPr>
          </a:p>
          <a:p>
            <a:pPr>
              <a:buFont typeface="Arial" charset="0"/>
              <a:buNone/>
            </a:pPr>
            <a:r>
              <a:rPr lang="en-US" sz="2200" b="1" u="sng" dirty="0">
                <a:latin typeface="Arial Rounded MT Bold" pitchFamily="34" charset="0"/>
              </a:rPr>
              <a:t>Evolution of Dance </a:t>
            </a:r>
            <a:endParaRPr lang="en-US" sz="2200" dirty="0">
              <a:latin typeface="Arial Rounded MT Bold" pitchFamily="34" charset="0"/>
            </a:endParaRPr>
          </a:p>
          <a:p>
            <a:r>
              <a:rPr lang="en-US" sz="2200" dirty="0">
                <a:latin typeface="Arial Rounded MT Bold" pitchFamily="34" charset="0"/>
              </a:rPr>
              <a:t>Explain how each of the dancing styles have evolved over time. (movement, music, clothing).  Explain why each these dance styles may have been popular during their time. </a:t>
            </a:r>
          </a:p>
          <a:p>
            <a:r>
              <a:rPr lang="en-US" sz="2200" dirty="0">
                <a:latin typeface="Arial Rounded MT Bold" pitchFamily="34" charset="0"/>
              </a:rPr>
              <a:t>Explain why these types of dance styles may have been replaced with new styles of dance. </a:t>
            </a:r>
          </a:p>
          <a:p>
            <a:pPr>
              <a:buFont typeface="Arial" charset="0"/>
              <a:buNone/>
            </a:pPr>
            <a:endParaRPr lang="en-US" sz="2200" dirty="0">
              <a:latin typeface="Arial Rounded MT Bold" pitchFamily="34" charset="0"/>
            </a:endParaRPr>
          </a:p>
          <a:p>
            <a:pPr>
              <a:buFont typeface="Arial" charset="0"/>
              <a:buNone/>
            </a:pPr>
            <a:r>
              <a:rPr lang="en-US" sz="2200" b="1" u="sng" dirty="0">
                <a:latin typeface="Arial Rounded MT Bold" pitchFamily="34" charset="0"/>
              </a:rPr>
              <a:t>Evolution of Technology </a:t>
            </a:r>
          </a:p>
          <a:p>
            <a:r>
              <a:rPr lang="en-US" sz="2200" dirty="0">
                <a:latin typeface="Arial Rounded MT Bold" pitchFamily="34" charset="0"/>
              </a:rPr>
              <a:t>Explain how technology has evolved over time (from your childhood, your parents childhood, maybe even your grandparents childhood).  Explain how each of you may have had to adapt to changes with technology.</a:t>
            </a:r>
          </a:p>
          <a:p>
            <a:r>
              <a:rPr lang="en-US" sz="2200" dirty="0">
                <a:latin typeface="Arial Rounded MT Bold" pitchFamily="34" charset="0"/>
              </a:rPr>
              <a:t>Some questions you might want to answer include but are not limited to: What are some ways technology has changed education? How has communication changed? </a:t>
            </a:r>
            <a:r>
              <a:rPr lang="en-US" sz="2200" dirty="0">
                <a:latin typeface="Arial Rounded MT Bold" pitchFamily="34" charset="0"/>
              </a:rPr>
              <a:t>How has travel become easier? </a:t>
            </a:r>
            <a:endParaRPr lang="en-US" sz="2200" dirty="0" smtClean="0">
              <a:latin typeface="Arial Rounded MT Bold" pitchFamily="34" charset="0"/>
            </a:endParaRPr>
          </a:p>
          <a:p>
            <a:endParaRPr lang="en-US" sz="2200" dirty="0">
              <a:latin typeface="Arial Rounded MT Bold" pitchFamily="34" charset="0"/>
            </a:endParaRPr>
          </a:p>
          <a:p>
            <a:endParaRPr lang="en-US" sz="2200" dirty="0">
              <a:latin typeface="Arial Rounded MT Bold" pitchFamily="34" charset="0"/>
            </a:endParaRPr>
          </a:p>
          <a:p>
            <a:pPr>
              <a:buFont typeface="Arial" charset="0"/>
              <a:buNone/>
            </a:pPr>
            <a:endParaRPr lang="en-US" sz="800" dirty="0"/>
          </a:p>
        </p:txBody>
      </p:sp>
    </p:spTree>
    <p:extLst>
      <p:ext uri="{BB962C8B-B14F-4D97-AF65-F5344CB8AC3E}">
        <p14:creationId xmlns:p14="http://schemas.microsoft.com/office/powerpoint/2010/main" val="246290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890232"/>
          </a:xfrm>
        </p:spPr>
        <p:txBody>
          <a:bodyPr/>
          <a:lstStyle/>
          <a:p>
            <a:pPr algn="ctr"/>
            <a:r>
              <a:rPr lang="en-US" dirty="0" smtClean="0"/>
              <a:t>Literacy Activity </a:t>
            </a:r>
            <a:endParaRPr lang="en-US" dirty="0"/>
          </a:p>
        </p:txBody>
      </p:sp>
      <p:sp>
        <p:nvSpPr>
          <p:cNvPr id="3" name="Content Placeholder 2"/>
          <p:cNvSpPr>
            <a:spLocks noGrp="1"/>
          </p:cNvSpPr>
          <p:nvPr>
            <p:ph idx="1"/>
          </p:nvPr>
        </p:nvSpPr>
        <p:spPr>
          <a:xfrm>
            <a:off x="-1" y="990600"/>
            <a:ext cx="12391697" cy="5536324"/>
          </a:xfrm>
        </p:spPr>
        <p:txBody>
          <a:bodyPr>
            <a:normAutofit fontScale="25000" lnSpcReduction="20000"/>
          </a:bodyPr>
          <a:lstStyle/>
          <a:p>
            <a:pPr marL="550926" indent="-514350">
              <a:buFont typeface="+mj-lt"/>
              <a:buAutoNum type="arabicPeriod"/>
            </a:pPr>
            <a:r>
              <a:rPr lang="en-US" sz="10000" dirty="0" smtClean="0"/>
              <a:t>Go to You Tube and watch a video on either (choose)…</a:t>
            </a:r>
            <a:endParaRPr lang="en-US" sz="10000" dirty="0"/>
          </a:p>
          <a:p>
            <a:pPr marL="852678" lvl="1" indent="-514350">
              <a:buFont typeface="+mj-lt"/>
              <a:buAutoNum type="alphaLcParenR"/>
            </a:pPr>
            <a:r>
              <a:rPr lang="en-US" sz="10000" dirty="0"/>
              <a:t>Evolution of Dance or </a:t>
            </a:r>
          </a:p>
          <a:p>
            <a:pPr marL="852678" lvl="1" indent="-514350">
              <a:buFont typeface="+mj-lt"/>
              <a:buAutoNum type="alphaLcParenR"/>
            </a:pPr>
            <a:r>
              <a:rPr lang="en-US" sz="10000" dirty="0"/>
              <a:t>Evolution of technology </a:t>
            </a:r>
          </a:p>
          <a:p>
            <a:pPr marL="550926" indent="-514350">
              <a:buFont typeface="+mj-lt"/>
              <a:buAutoNum type="arabicPeriod"/>
            </a:pPr>
            <a:r>
              <a:rPr lang="en-US" sz="10000" dirty="0" smtClean="0"/>
              <a:t>Create </a:t>
            </a:r>
            <a:r>
              <a:rPr lang="en-US" sz="10000" dirty="0"/>
              <a:t>a Venn </a:t>
            </a:r>
            <a:r>
              <a:rPr lang="en-US" sz="10000" dirty="0" smtClean="0"/>
              <a:t>Diagram (choose)</a:t>
            </a:r>
            <a:endParaRPr lang="en-US" sz="10000" dirty="0"/>
          </a:p>
          <a:p>
            <a:pPr marL="852678" lvl="1" indent="-514350">
              <a:buFont typeface="+mj-lt"/>
              <a:buAutoNum type="alphaLcParenR"/>
            </a:pPr>
            <a:r>
              <a:rPr lang="en-US" sz="10000" dirty="0"/>
              <a:t>Compare and contrast the </a:t>
            </a:r>
          </a:p>
          <a:p>
            <a:pPr marL="852678" lvl="1" indent="-514350">
              <a:buNone/>
            </a:pPr>
            <a:r>
              <a:rPr lang="en-US" sz="10000" dirty="0"/>
              <a:t>	evolution of </a:t>
            </a:r>
            <a:r>
              <a:rPr lang="en-US" sz="10000" u="sng" dirty="0"/>
              <a:t>EARTH</a:t>
            </a:r>
            <a:r>
              <a:rPr lang="en-US" sz="10000" dirty="0"/>
              <a:t> to the evolution</a:t>
            </a:r>
          </a:p>
          <a:p>
            <a:pPr marL="852678" lvl="1" indent="-514350">
              <a:buNone/>
            </a:pPr>
            <a:r>
              <a:rPr lang="en-US" sz="10000" dirty="0"/>
              <a:t>	of </a:t>
            </a:r>
            <a:r>
              <a:rPr lang="en-US" sz="10000" u="sng" dirty="0"/>
              <a:t>DANCE</a:t>
            </a:r>
            <a:r>
              <a:rPr lang="en-US" sz="10000" dirty="0"/>
              <a:t> OR </a:t>
            </a:r>
            <a:r>
              <a:rPr lang="en-US" sz="10000" u="sng" dirty="0"/>
              <a:t>TECHNOLOGY</a:t>
            </a:r>
          </a:p>
          <a:p>
            <a:pPr marL="550926" indent="-514350">
              <a:buFont typeface="+mj-lt"/>
              <a:buAutoNum type="arabicPeriod"/>
            </a:pPr>
            <a:r>
              <a:rPr lang="en-US" sz="10000" dirty="0"/>
              <a:t>Comparison Essay </a:t>
            </a:r>
          </a:p>
          <a:p>
            <a:pPr marL="852678" lvl="1" indent="-514350">
              <a:buFont typeface="+mj-lt"/>
              <a:buAutoNum type="alphaLcParenR"/>
            </a:pPr>
            <a:r>
              <a:rPr lang="en-US" sz="10000" dirty="0"/>
              <a:t>Write a 3 paragraph essay comparing and contrasting the evolution of dance or technology </a:t>
            </a:r>
            <a:r>
              <a:rPr lang="en-US" sz="10000" dirty="0" smtClean="0"/>
              <a:t>to </a:t>
            </a:r>
            <a:r>
              <a:rPr lang="en-US" sz="10000" dirty="0"/>
              <a:t>the evolution of the </a:t>
            </a:r>
            <a:r>
              <a:rPr lang="en-US" sz="10000" dirty="0" smtClean="0"/>
              <a:t>Earth.</a:t>
            </a:r>
            <a:endParaRPr lang="en-US" sz="10000" dirty="0"/>
          </a:p>
          <a:p>
            <a:pPr marL="852678" lvl="1" indent="-514350">
              <a:buFont typeface="+mj-lt"/>
              <a:buAutoNum type="alphaLcParenR"/>
            </a:pPr>
            <a:r>
              <a:rPr lang="en-US" sz="10000" dirty="0"/>
              <a:t>Each paragraph must be a minimum of 5-8 sentences each.  </a:t>
            </a:r>
          </a:p>
          <a:p>
            <a:pPr marL="852678" lvl="1" indent="-514350">
              <a:buFont typeface="+mj-lt"/>
              <a:buAutoNum type="alphaLcParenR"/>
            </a:pPr>
            <a:r>
              <a:rPr lang="en-US" sz="10000" dirty="0"/>
              <a:t>You must include an introduction paragraph, a body, and a conclusion</a:t>
            </a:r>
            <a:r>
              <a:rPr lang="en-US" sz="10000" dirty="0" smtClean="0"/>
              <a:t>.</a:t>
            </a:r>
          </a:p>
          <a:p>
            <a:pPr marL="852678" lvl="1" indent="-514350">
              <a:buFont typeface="+mj-lt"/>
              <a:buAutoNum type="alphaLcParenR"/>
            </a:pPr>
            <a:r>
              <a:rPr lang="en-US" sz="10000" dirty="0" smtClean="0"/>
              <a:t>Do your best to compare and contrast the concepts. </a:t>
            </a:r>
          </a:p>
          <a:p>
            <a:pPr marL="852678" lvl="1" indent="-514350">
              <a:buFont typeface="+mj-lt"/>
              <a:buAutoNum type="alphaLcParenR"/>
            </a:pPr>
            <a:r>
              <a:rPr lang="en-US" sz="10000" dirty="0" smtClean="0"/>
              <a:t>Include terms we learned in class such as evolution, change, uniformitarianism etcetera.</a:t>
            </a:r>
            <a:endParaRPr lang="en-US" sz="10000" dirty="0"/>
          </a:p>
          <a:p>
            <a:pPr marL="550926" indent="-514350">
              <a:buFont typeface="+mj-lt"/>
              <a:buAutoNum type="arabicPeriod"/>
            </a:pPr>
            <a:endParaRPr lang="en-US" dirty="0" smtClean="0"/>
          </a:p>
          <a:p>
            <a:pPr marL="852678" lvl="1" indent="-514350">
              <a:buNone/>
            </a:pPr>
            <a:endParaRPr lang="en-US" dirty="0" smtClean="0"/>
          </a:p>
          <a:p>
            <a:pPr marL="852678" lvl="1" indent="-514350">
              <a:buNone/>
            </a:pPr>
            <a:r>
              <a:rPr lang="en-US" dirty="0" smtClean="0"/>
              <a:t> 	</a:t>
            </a:r>
            <a:endParaRPr lang="en-US" dirty="0"/>
          </a:p>
        </p:txBody>
      </p:sp>
      <p:sp>
        <p:nvSpPr>
          <p:cNvPr id="1026" name="AutoShape 2"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t0.gstatic.com/images?q=tbn:ANd9GcS7RcepkmDBRTTIgWmbDv4uU9hVPvdDw58caJPoy_nqdR94HBMTTw"/>
          <p:cNvPicPr>
            <a:picLocks noChangeAspect="1" noChangeArrowheads="1"/>
          </p:cNvPicPr>
          <p:nvPr/>
        </p:nvPicPr>
        <p:blipFill>
          <a:blip r:embed="rId2" cstate="print"/>
          <a:srcRect/>
          <a:stretch>
            <a:fillRect/>
          </a:stretch>
        </p:blipFill>
        <p:spPr bwMode="auto">
          <a:xfrm>
            <a:off x="7289776" y="1600201"/>
            <a:ext cx="3378224" cy="2905125"/>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20487" name="Ink 7"/>
              <p14:cNvContentPartPr>
                <a14:cpLocks xmlns:a14="http://schemas.microsoft.com/office/drawing/2010/main" noRot="1" noChangeAspect="1" noEditPoints="1" noChangeArrowheads="1" noChangeShapeType="1"/>
              </p14:cNvContentPartPr>
              <p14:nvPr/>
            </p14:nvContentPartPr>
            <p14:xfrm>
              <a:off x="1979614" y="3946525"/>
              <a:ext cx="9525" cy="19050"/>
            </p14:xfrm>
          </p:contentPart>
        </mc:Choice>
        <mc:Fallback>
          <p:pic>
            <p:nvPicPr>
              <p:cNvPr id="20487" name="Ink 7"/>
              <p:cNvPicPr>
                <a:picLocks noRot="1" noChangeAspect="1" noEditPoints="1" noChangeArrowheads="1" noChangeShapeType="1"/>
              </p:cNvPicPr>
              <p:nvPr/>
            </p:nvPicPr>
            <p:blipFill>
              <a:blip r:embed="rId4"/>
              <a:stretch>
                <a:fillRect/>
              </a:stretch>
            </p:blipFill>
            <p:spPr>
              <a:xfrm>
                <a:off x="1963495" y="3883265"/>
                <a:ext cx="41763" cy="145571"/>
              </a:xfrm>
              <a:prstGeom prst="rect">
                <a:avLst/>
              </a:prstGeom>
            </p:spPr>
          </p:pic>
        </mc:Fallback>
      </mc:AlternateContent>
    </p:spTree>
    <p:extLst>
      <p:ext uri="{BB962C8B-B14F-4D97-AF65-F5344CB8AC3E}">
        <p14:creationId xmlns:p14="http://schemas.microsoft.com/office/powerpoint/2010/main" val="1496167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pPr algn="ctr"/>
            <a:r>
              <a:rPr lang="en-US" dirty="0" smtClean="0"/>
              <a:t>Evolution Venn Diagram </a:t>
            </a:r>
            <a:endParaRPr lang="en-US" dirty="0"/>
          </a:p>
        </p:txBody>
      </p:sp>
      <p:sp>
        <p:nvSpPr>
          <p:cNvPr id="5" name="Oval 4"/>
          <p:cNvSpPr/>
          <p:nvPr/>
        </p:nvSpPr>
        <p:spPr>
          <a:xfrm>
            <a:off x="4667054" y="990600"/>
            <a:ext cx="6019800" cy="5791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0" y="990600"/>
            <a:ext cx="6019800" cy="5791200"/>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662334" y="1753970"/>
            <a:ext cx="1371600" cy="646331"/>
          </a:xfrm>
          <a:prstGeom prst="rect">
            <a:avLst/>
          </a:prstGeom>
          <a:noFill/>
        </p:spPr>
        <p:txBody>
          <a:bodyPr wrap="square" rtlCol="0">
            <a:spAutoFit/>
          </a:bodyPr>
          <a:lstStyle/>
          <a:p>
            <a:r>
              <a:rPr lang="en-US" dirty="0">
                <a:solidFill>
                  <a:schemeClr val="bg1"/>
                </a:solidFill>
              </a:rPr>
              <a:t>Evolution of Earth</a:t>
            </a:r>
            <a:endParaRPr lang="en-US" dirty="0">
              <a:solidFill>
                <a:schemeClr val="bg1"/>
              </a:solidFill>
            </a:endParaRPr>
          </a:p>
        </p:txBody>
      </p:sp>
      <p:sp>
        <p:nvSpPr>
          <p:cNvPr id="8" name="TextBox 7"/>
          <p:cNvSpPr txBox="1"/>
          <p:nvPr/>
        </p:nvSpPr>
        <p:spPr>
          <a:xfrm>
            <a:off x="7676954" y="1696135"/>
            <a:ext cx="1925527" cy="646331"/>
          </a:xfrm>
          <a:prstGeom prst="rect">
            <a:avLst/>
          </a:prstGeom>
          <a:noFill/>
        </p:spPr>
        <p:txBody>
          <a:bodyPr wrap="none" rtlCol="0">
            <a:spAutoFit/>
          </a:bodyPr>
          <a:lstStyle/>
          <a:p>
            <a:r>
              <a:rPr lang="en-US" dirty="0"/>
              <a:t>Evolution of </a:t>
            </a:r>
          </a:p>
          <a:p>
            <a:r>
              <a:rPr lang="en-US" dirty="0"/>
              <a:t>      dance or tech </a:t>
            </a:r>
            <a:endParaRPr lang="en-US" dirty="0"/>
          </a:p>
        </p:txBody>
      </p:sp>
      <p:sp>
        <p:nvSpPr>
          <p:cNvPr id="9" name="TextBox 8"/>
          <p:cNvSpPr txBox="1"/>
          <p:nvPr/>
        </p:nvSpPr>
        <p:spPr>
          <a:xfrm>
            <a:off x="7941055" y="2868106"/>
            <a:ext cx="2287806" cy="2585323"/>
          </a:xfrm>
          <a:prstGeom prst="rect">
            <a:avLst/>
          </a:prstGeom>
          <a:noFill/>
        </p:spPr>
        <p:txBody>
          <a:bodyPr wrap="none" rtlCol="0">
            <a:spAutoFit/>
          </a:bodyPr>
          <a:lstStyle/>
          <a:p>
            <a:r>
              <a:rPr lang="en-US" b="1" dirty="0"/>
              <a:t>1. ------------------------</a:t>
            </a:r>
          </a:p>
          <a:p>
            <a:r>
              <a:rPr lang="en-US" b="1" dirty="0"/>
              <a:t>2. ------------------------</a:t>
            </a:r>
          </a:p>
          <a:p>
            <a:r>
              <a:rPr lang="en-US" b="1" dirty="0"/>
              <a:t>3. ------------------------</a:t>
            </a:r>
          </a:p>
          <a:p>
            <a:r>
              <a:rPr lang="en-US" b="1" dirty="0"/>
              <a:t>4. ------------------------</a:t>
            </a:r>
          </a:p>
          <a:p>
            <a:r>
              <a:rPr lang="en-US" b="1" dirty="0"/>
              <a:t>5. ------------------------</a:t>
            </a:r>
          </a:p>
          <a:p>
            <a:r>
              <a:rPr lang="en-US" b="1" dirty="0"/>
              <a:t>6. ------------------------</a:t>
            </a:r>
          </a:p>
          <a:p>
            <a:r>
              <a:rPr lang="en-US" b="1" dirty="0"/>
              <a:t>7. ------------------------</a:t>
            </a:r>
          </a:p>
          <a:p>
            <a:r>
              <a:rPr lang="en-US" b="1" dirty="0"/>
              <a:t>8. ------------------------</a:t>
            </a:r>
          </a:p>
          <a:p>
            <a:pPr algn="ctr"/>
            <a:r>
              <a:rPr lang="en-US" b="1" dirty="0"/>
              <a:t>PICTURE</a:t>
            </a:r>
            <a:endParaRPr lang="en-US" b="1" dirty="0"/>
          </a:p>
        </p:txBody>
      </p:sp>
      <p:sp>
        <p:nvSpPr>
          <p:cNvPr id="10" name="TextBox 9"/>
          <p:cNvSpPr txBox="1"/>
          <p:nvPr/>
        </p:nvSpPr>
        <p:spPr>
          <a:xfrm>
            <a:off x="1921255" y="2895601"/>
            <a:ext cx="2287806" cy="2585323"/>
          </a:xfrm>
          <a:prstGeom prst="rect">
            <a:avLst/>
          </a:prstGeom>
          <a:noFill/>
        </p:spPr>
        <p:txBody>
          <a:bodyPr wrap="none" rtlCol="0">
            <a:spAutoFit/>
          </a:bodyPr>
          <a:lstStyle/>
          <a:p>
            <a:r>
              <a:rPr lang="en-US" b="1" dirty="0">
                <a:solidFill>
                  <a:schemeClr val="bg1"/>
                </a:solidFill>
              </a:rPr>
              <a:t>1. ------------------------</a:t>
            </a:r>
          </a:p>
          <a:p>
            <a:r>
              <a:rPr lang="en-US" b="1" dirty="0">
                <a:solidFill>
                  <a:schemeClr val="bg1"/>
                </a:solidFill>
              </a:rPr>
              <a:t>2. ------------------------</a:t>
            </a:r>
          </a:p>
          <a:p>
            <a:r>
              <a:rPr lang="en-US" b="1" dirty="0">
                <a:solidFill>
                  <a:schemeClr val="bg1"/>
                </a:solidFill>
              </a:rPr>
              <a:t>3. ------------------------</a:t>
            </a:r>
          </a:p>
          <a:p>
            <a:r>
              <a:rPr lang="en-US" b="1" dirty="0">
                <a:solidFill>
                  <a:schemeClr val="bg1"/>
                </a:solidFill>
              </a:rPr>
              <a:t>4. ------------------------</a:t>
            </a:r>
          </a:p>
          <a:p>
            <a:r>
              <a:rPr lang="en-US" b="1" dirty="0">
                <a:solidFill>
                  <a:schemeClr val="bg1"/>
                </a:solidFill>
              </a:rPr>
              <a:t>5. ------------------------</a:t>
            </a:r>
          </a:p>
          <a:p>
            <a:r>
              <a:rPr lang="en-US" b="1" dirty="0">
                <a:solidFill>
                  <a:schemeClr val="bg1"/>
                </a:solidFill>
              </a:rPr>
              <a:t>6. ------------------------</a:t>
            </a:r>
          </a:p>
          <a:p>
            <a:r>
              <a:rPr lang="en-US" b="1" dirty="0">
                <a:solidFill>
                  <a:schemeClr val="bg1"/>
                </a:solidFill>
              </a:rPr>
              <a:t>7. ------------------------</a:t>
            </a:r>
          </a:p>
          <a:p>
            <a:r>
              <a:rPr lang="en-US" b="1" dirty="0">
                <a:solidFill>
                  <a:schemeClr val="bg1"/>
                </a:solidFill>
              </a:rPr>
              <a:t>8. ------------------------</a:t>
            </a:r>
          </a:p>
          <a:p>
            <a:pPr algn="ctr"/>
            <a:r>
              <a:rPr lang="en-US" b="1" dirty="0">
                <a:solidFill>
                  <a:schemeClr val="bg1"/>
                </a:solidFill>
              </a:rPr>
              <a:t>PICTURE</a:t>
            </a:r>
            <a:endParaRPr lang="en-US" b="1" dirty="0">
              <a:solidFill>
                <a:schemeClr val="bg1"/>
              </a:solidFill>
            </a:endParaRPr>
          </a:p>
        </p:txBody>
      </p:sp>
      <p:sp>
        <p:nvSpPr>
          <p:cNvPr id="11" name="TextBox 10"/>
          <p:cNvSpPr txBox="1"/>
          <p:nvPr/>
        </p:nvSpPr>
        <p:spPr>
          <a:xfrm>
            <a:off x="5791200" y="3172599"/>
            <a:ext cx="1518364" cy="1754326"/>
          </a:xfrm>
          <a:prstGeom prst="rect">
            <a:avLst/>
          </a:prstGeom>
          <a:noFill/>
        </p:spPr>
        <p:txBody>
          <a:bodyPr wrap="none" rtlCol="0">
            <a:spAutoFit/>
          </a:bodyPr>
          <a:lstStyle/>
          <a:p>
            <a:r>
              <a:rPr lang="en-US" b="1" dirty="0">
                <a:solidFill>
                  <a:schemeClr val="bg1"/>
                </a:solidFill>
              </a:rPr>
              <a:t>1. --------------</a:t>
            </a:r>
          </a:p>
          <a:p>
            <a:r>
              <a:rPr lang="en-US" b="1" dirty="0">
                <a:solidFill>
                  <a:schemeClr val="bg1"/>
                </a:solidFill>
              </a:rPr>
              <a:t>2. --------------</a:t>
            </a:r>
          </a:p>
          <a:p>
            <a:r>
              <a:rPr lang="en-US" b="1" dirty="0">
                <a:solidFill>
                  <a:schemeClr val="bg1"/>
                </a:solidFill>
              </a:rPr>
              <a:t>3. --------------</a:t>
            </a:r>
          </a:p>
          <a:p>
            <a:r>
              <a:rPr lang="en-US" b="1" dirty="0">
                <a:solidFill>
                  <a:schemeClr val="bg1"/>
                </a:solidFill>
              </a:rPr>
              <a:t>4. --------------</a:t>
            </a:r>
          </a:p>
          <a:p>
            <a:r>
              <a:rPr lang="en-US" b="1" dirty="0">
                <a:solidFill>
                  <a:schemeClr val="bg1"/>
                </a:solidFill>
              </a:rPr>
              <a:t>5. --------------</a:t>
            </a:r>
          </a:p>
          <a:p>
            <a:r>
              <a:rPr lang="en-US" b="1" dirty="0">
                <a:solidFill>
                  <a:schemeClr val="bg1"/>
                </a:solidFill>
              </a:rPr>
              <a:t>6. --------------</a:t>
            </a:r>
          </a:p>
        </p:txBody>
      </p:sp>
      <mc:AlternateContent xmlns:mc="http://schemas.openxmlformats.org/markup-compatibility/2006">
        <mc:Choice xmlns:p14="http://schemas.microsoft.com/office/powerpoint/2010/main" Requires="p14">
          <p:contentPart p14:bwMode="auto" r:id="rId2">
            <p14:nvContentPartPr>
              <p14:cNvPr id="12" name="Ink 11"/>
              <p14:cNvContentPartPr/>
              <p14:nvPr/>
            </p14:nvContentPartPr>
            <p14:xfrm>
              <a:off x="4910160" y="1407240"/>
              <a:ext cx="1314720" cy="4979520"/>
            </p14:xfrm>
          </p:contentPart>
        </mc:Choice>
        <mc:Fallback>
          <p:pic>
            <p:nvPicPr>
              <p:cNvPr id="12" name="Ink 11"/>
              <p:cNvPicPr/>
              <p:nvPr/>
            </p:nvPicPr>
            <p:blipFill>
              <a:blip r:embed="rId3"/>
              <a:stretch>
                <a:fillRect/>
              </a:stretch>
            </p:blipFill>
            <p:spPr>
              <a:xfrm>
                <a:off x="4900800" y="1397880"/>
                <a:ext cx="1333440" cy="4998240"/>
              </a:xfrm>
              <a:prstGeom prst="rect">
                <a:avLst/>
              </a:prstGeom>
            </p:spPr>
          </p:pic>
        </mc:Fallback>
      </mc:AlternateContent>
      <p:sp>
        <p:nvSpPr>
          <p:cNvPr id="13" name="TextBox 12"/>
          <p:cNvSpPr txBox="1"/>
          <p:nvPr/>
        </p:nvSpPr>
        <p:spPr>
          <a:xfrm>
            <a:off x="5744714" y="2183876"/>
            <a:ext cx="884687" cy="477054"/>
          </a:xfrm>
          <a:prstGeom prst="rect">
            <a:avLst/>
          </a:prstGeom>
          <a:noFill/>
        </p:spPr>
        <p:txBody>
          <a:bodyPr wrap="square" rtlCol="0">
            <a:spAutoFit/>
          </a:bodyPr>
          <a:lstStyle/>
          <a:p>
            <a:r>
              <a:rPr lang="en-US" sz="2500" dirty="0">
                <a:solidFill>
                  <a:schemeClr val="bg1"/>
                </a:solidFill>
              </a:rPr>
              <a:t>Both</a:t>
            </a:r>
            <a:endParaRPr lang="en-US" sz="2500" dirty="0">
              <a:solidFill>
                <a:schemeClr val="bg1"/>
              </a:solidFill>
            </a:endParaRPr>
          </a:p>
        </p:txBody>
      </p:sp>
    </p:spTree>
    <p:extLst>
      <p:ext uri="{BB962C8B-B14F-4D97-AF65-F5344CB8AC3E}">
        <p14:creationId xmlns:p14="http://schemas.microsoft.com/office/powerpoint/2010/main" val="1964905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9</TotalTime>
  <Words>330</Words>
  <Application>Microsoft Office PowerPoint</Application>
  <PresentationFormat>Widescreen</PresentationFormat>
  <Paragraphs>58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Rounded MT Bold</vt:lpstr>
      <vt:lpstr>Gill Sans MT</vt:lpstr>
      <vt:lpstr>Parcel</vt:lpstr>
      <vt:lpstr>Evolution Writing Prompt</vt:lpstr>
      <vt:lpstr>Evolution Writing Prompts</vt:lpstr>
      <vt:lpstr>Literacy Activity </vt:lpstr>
      <vt:lpstr>Evolution Venn Diagram </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Writing Prompt</dc:title>
  <dc:creator>Black, Edward E.</dc:creator>
  <cp:lastModifiedBy>Black, Edward E.</cp:lastModifiedBy>
  <cp:revision>3</cp:revision>
  <dcterms:created xsi:type="dcterms:W3CDTF">2019-03-22T12:58:15Z</dcterms:created>
  <dcterms:modified xsi:type="dcterms:W3CDTF">2019-03-22T13:07:19Z</dcterms:modified>
</cp:coreProperties>
</file>