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70" r:id="rId3"/>
    <p:sldId id="275" r:id="rId4"/>
    <p:sldId id="274" r:id="rId5"/>
    <p:sldId id="259" r:id="rId6"/>
    <p:sldId id="277" r:id="rId7"/>
    <p:sldId id="264" r:id="rId8"/>
    <p:sldId id="265" r:id="rId9"/>
    <p:sldId id="266" r:id="rId10"/>
    <p:sldId id="267" r:id="rId11"/>
    <p:sldId id="273" r:id="rId12"/>
    <p:sldId id="268" r:id="rId13"/>
    <p:sldId id="269" r:id="rId14"/>
    <p:sldId id="262" r:id="rId15"/>
    <p:sldId id="271" r:id="rId16"/>
    <p:sldId id="272" r:id="rId17"/>
    <p:sldId id="276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342BCE-5F82-40C1-A817-4B9DBFC8F4B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7CB306-81E2-4B03-8133-97D5B85D36F2}">
      <dgm:prSet phldrT="[Text]"/>
      <dgm:spPr/>
      <dgm:t>
        <a:bodyPr/>
        <a:lstStyle/>
        <a:p>
          <a:r>
            <a:rPr lang="en-US" dirty="0" smtClean="0"/>
            <a:t>Chemical Reactions can be Classified</a:t>
          </a:r>
          <a:endParaRPr lang="en-US" dirty="0"/>
        </a:p>
      </dgm:t>
    </dgm:pt>
    <dgm:pt modelId="{3C5D551B-CEB3-4FBE-9BE2-6CD6EBA52805}" type="parTrans" cxnId="{DB52D2AA-BCAE-404B-AB1F-8A150F91042A}">
      <dgm:prSet/>
      <dgm:spPr/>
      <dgm:t>
        <a:bodyPr/>
        <a:lstStyle/>
        <a:p>
          <a:endParaRPr lang="en-US"/>
        </a:p>
      </dgm:t>
    </dgm:pt>
    <dgm:pt modelId="{35A3D13A-BC69-4FDB-A4F4-094361FCD1BB}" type="sibTrans" cxnId="{DB52D2AA-BCAE-404B-AB1F-8A150F91042A}">
      <dgm:prSet/>
      <dgm:spPr/>
      <dgm:t>
        <a:bodyPr/>
        <a:lstStyle/>
        <a:p>
          <a:endParaRPr lang="en-US"/>
        </a:p>
      </dgm:t>
    </dgm:pt>
    <dgm:pt modelId="{66F52C39-CE65-4F95-BE98-E5C2464D6017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B9387B92-E477-49C6-B9A7-59F9843F2D3D}" type="parTrans" cxnId="{73628E43-4871-469A-B18F-2EB6FD3890E6}">
      <dgm:prSet/>
      <dgm:spPr/>
      <dgm:t>
        <a:bodyPr/>
        <a:lstStyle/>
        <a:p>
          <a:endParaRPr lang="en-US"/>
        </a:p>
      </dgm:t>
    </dgm:pt>
    <dgm:pt modelId="{C641610C-E180-4BC9-8E31-E59B6FBEE3F3}" type="sibTrans" cxnId="{73628E43-4871-469A-B18F-2EB6FD3890E6}">
      <dgm:prSet/>
      <dgm:spPr/>
      <dgm:t>
        <a:bodyPr/>
        <a:lstStyle/>
        <a:p>
          <a:endParaRPr lang="en-US"/>
        </a:p>
      </dgm:t>
    </dgm:pt>
    <dgm:pt modelId="{D2A8C796-976D-4F78-B93C-7A7B226982F1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83D09AD0-01D5-4E47-A95A-25B612E054CD}" type="parTrans" cxnId="{048C71EC-5EF2-47E6-A1AD-A29406B8DF5A}">
      <dgm:prSet/>
      <dgm:spPr/>
      <dgm:t>
        <a:bodyPr/>
        <a:lstStyle/>
        <a:p>
          <a:endParaRPr lang="en-US"/>
        </a:p>
      </dgm:t>
    </dgm:pt>
    <dgm:pt modelId="{B809D182-7AD2-48F6-8CAC-0B9BD131BDF0}" type="sibTrans" cxnId="{048C71EC-5EF2-47E6-A1AD-A29406B8DF5A}">
      <dgm:prSet/>
      <dgm:spPr/>
      <dgm:t>
        <a:bodyPr/>
        <a:lstStyle/>
        <a:p>
          <a:endParaRPr lang="en-US"/>
        </a:p>
      </dgm:t>
    </dgm:pt>
    <dgm:pt modelId="{CD3660A2-26FB-462A-9260-86218C5B5851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B0A5D78C-FF4E-4B34-8B4A-286F4987D3F2}" type="parTrans" cxnId="{4208EF1B-C035-4004-A626-26883530E648}">
      <dgm:prSet/>
      <dgm:spPr/>
      <dgm:t>
        <a:bodyPr/>
        <a:lstStyle/>
        <a:p>
          <a:endParaRPr lang="en-US"/>
        </a:p>
      </dgm:t>
    </dgm:pt>
    <dgm:pt modelId="{5A384623-0B4F-48A2-87CB-B7EA8C869C76}" type="sibTrans" cxnId="{4208EF1B-C035-4004-A626-26883530E648}">
      <dgm:prSet/>
      <dgm:spPr/>
      <dgm:t>
        <a:bodyPr/>
        <a:lstStyle/>
        <a:p>
          <a:endParaRPr lang="en-US"/>
        </a:p>
      </dgm:t>
    </dgm:pt>
    <dgm:pt modelId="{F3FD9EC9-FCDD-4090-8D33-CE1D25BC6B2B}" type="pres">
      <dgm:prSet presAssocID="{FC342BCE-5F82-40C1-A817-4B9DBFC8F4B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7B4762-39EE-471D-8D07-F6198E60D34D}" type="pres">
      <dgm:prSet presAssocID="{DF7CB306-81E2-4B03-8133-97D5B85D36F2}" presName="centerShape" presStyleLbl="node0" presStyleIdx="0" presStyleCnt="1"/>
      <dgm:spPr/>
      <dgm:t>
        <a:bodyPr/>
        <a:lstStyle/>
        <a:p>
          <a:endParaRPr lang="en-US"/>
        </a:p>
      </dgm:t>
    </dgm:pt>
    <dgm:pt modelId="{65EFE58F-4E3F-4ABB-87A1-8D1402213B5F}" type="pres">
      <dgm:prSet presAssocID="{B9387B92-E477-49C6-B9A7-59F9843F2D3D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7879E106-B973-48E6-B6D8-FA428398643B}" type="pres">
      <dgm:prSet presAssocID="{66F52C39-CE65-4F95-BE98-E5C2464D601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D73C52-1868-4099-9112-61A6956EC746}" type="pres">
      <dgm:prSet presAssocID="{83D09AD0-01D5-4E47-A95A-25B612E054CD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C7DCFBE8-66B5-4989-A9D5-8001B5B510EA}" type="pres">
      <dgm:prSet presAssocID="{D2A8C796-976D-4F78-B93C-7A7B226982F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D03CA-EB03-4C99-B82D-87525CD1CA41}" type="pres">
      <dgm:prSet presAssocID="{B0A5D78C-FF4E-4B34-8B4A-286F4987D3F2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75ABE88B-C74A-4009-B98A-A62CA862A5E5}" type="pres">
      <dgm:prSet presAssocID="{CD3660A2-26FB-462A-9260-86218C5B585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CD038C-774D-4152-9548-3D87F6BB237D}" type="presOf" srcId="{DF7CB306-81E2-4B03-8133-97D5B85D36F2}" destId="{847B4762-39EE-471D-8D07-F6198E60D34D}" srcOrd="0" destOrd="0" presId="urn:microsoft.com/office/officeart/2005/8/layout/radial4"/>
    <dgm:cxn modelId="{50CFFF80-BF5C-4CFA-8D22-352A6B219188}" type="presOf" srcId="{CD3660A2-26FB-462A-9260-86218C5B5851}" destId="{75ABE88B-C74A-4009-B98A-A62CA862A5E5}" srcOrd="0" destOrd="0" presId="urn:microsoft.com/office/officeart/2005/8/layout/radial4"/>
    <dgm:cxn modelId="{048C71EC-5EF2-47E6-A1AD-A29406B8DF5A}" srcId="{DF7CB306-81E2-4B03-8133-97D5B85D36F2}" destId="{D2A8C796-976D-4F78-B93C-7A7B226982F1}" srcOrd="1" destOrd="0" parTransId="{83D09AD0-01D5-4E47-A95A-25B612E054CD}" sibTransId="{B809D182-7AD2-48F6-8CAC-0B9BD131BDF0}"/>
    <dgm:cxn modelId="{4208EF1B-C035-4004-A626-26883530E648}" srcId="{DF7CB306-81E2-4B03-8133-97D5B85D36F2}" destId="{CD3660A2-26FB-462A-9260-86218C5B5851}" srcOrd="2" destOrd="0" parTransId="{B0A5D78C-FF4E-4B34-8B4A-286F4987D3F2}" sibTransId="{5A384623-0B4F-48A2-87CB-B7EA8C869C76}"/>
    <dgm:cxn modelId="{C3CD4197-3AC1-431C-A094-0C0FB6BE795C}" type="presOf" srcId="{D2A8C796-976D-4F78-B93C-7A7B226982F1}" destId="{C7DCFBE8-66B5-4989-A9D5-8001B5B510EA}" srcOrd="0" destOrd="0" presId="urn:microsoft.com/office/officeart/2005/8/layout/radial4"/>
    <dgm:cxn modelId="{008F5447-7D7C-4480-9F3F-BD97A7B84151}" type="presOf" srcId="{B0A5D78C-FF4E-4B34-8B4A-286F4987D3F2}" destId="{38ED03CA-EB03-4C99-B82D-87525CD1CA41}" srcOrd="0" destOrd="0" presId="urn:microsoft.com/office/officeart/2005/8/layout/radial4"/>
    <dgm:cxn modelId="{DB52D2AA-BCAE-404B-AB1F-8A150F91042A}" srcId="{FC342BCE-5F82-40C1-A817-4B9DBFC8F4B1}" destId="{DF7CB306-81E2-4B03-8133-97D5B85D36F2}" srcOrd="0" destOrd="0" parTransId="{3C5D551B-CEB3-4FBE-9BE2-6CD6EBA52805}" sibTransId="{35A3D13A-BC69-4FDB-A4F4-094361FCD1BB}"/>
    <dgm:cxn modelId="{B30EA4ED-56B6-4653-B448-E94D80C48438}" type="presOf" srcId="{83D09AD0-01D5-4E47-A95A-25B612E054CD}" destId="{AFD73C52-1868-4099-9112-61A6956EC746}" srcOrd="0" destOrd="0" presId="urn:microsoft.com/office/officeart/2005/8/layout/radial4"/>
    <dgm:cxn modelId="{73628E43-4871-469A-B18F-2EB6FD3890E6}" srcId="{DF7CB306-81E2-4B03-8133-97D5B85D36F2}" destId="{66F52C39-CE65-4F95-BE98-E5C2464D6017}" srcOrd="0" destOrd="0" parTransId="{B9387B92-E477-49C6-B9A7-59F9843F2D3D}" sibTransId="{C641610C-E180-4BC9-8E31-E59B6FBEE3F3}"/>
    <dgm:cxn modelId="{9D3DF455-62DE-473D-917D-5485710F39AF}" type="presOf" srcId="{B9387B92-E477-49C6-B9A7-59F9843F2D3D}" destId="{65EFE58F-4E3F-4ABB-87A1-8D1402213B5F}" srcOrd="0" destOrd="0" presId="urn:microsoft.com/office/officeart/2005/8/layout/radial4"/>
    <dgm:cxn modelId="{FC0D6EA9-D8DB-473D-ABF2-DD51A1E6E9A6}" type="presOf" srcId="{FC342BCE-5F82-40C1-A817-4B9DBFC8F4B1}" destId="{F3FD9EC9-FCDD-4090-8D33-CE1D25BC6B2B}" srcOrd="0" destOrd="0" presId="urn:microsoft.com/office/officeart/2005/8/layout/radial4"/>
    <dgm:cxn modelId="{6C27935D-7A7F-4D1C-92CA-2CB2A0D66173}" type="presOf" srcId="{66F52C39-CE65-4F95-BE98-E5C2464D6017}" destId="{7879E106-B973-48E6-B6D8-FA428398643B}" srcOrd="0" destOrd="0" presId="urn:microsoft.com/office/officeart/2005/8/layout/radial4"/>
    <dgm:cxn modelId="{CB92660D-581F-4D63-B323-7D781374B247}" type="presParOf" srcId="{F3FD9EC9-FCDD-4090-8D33-CE1D25BC6B2B}" destId="{847B4762-39EE-471D-8D07-F6198E60D34D}" srcOrd="0" destOrd="0" presId="urn:microsoft.com/office/officeart/2005/8/layout/radial4"/>
    <dgm:cxn modelId="{0227168E-FC44-4029-85B7-910977D71454}" type="presParOf" srcId="{F3FD9EC9-FCDD-4090-8D33-CE1D25BC6B2B}" destId="{65EFE58F-4E3F-4ABB-87A1-8D1402213B5F}" srcOrd="1" destOrd="0" presId="urn:microsoft.com/office/officeart/2005/8/layout/radial4"/>
    <dgm:cxn modelId="{A0D59E67-62A8-424B-97B4-7137025597A0}" type="presParOf" srcId="{F3FD9EC9-FCDD-4090-8D33-CE1D25BC6B2B}" destId="{7879E106-B973-48E6-B6D8-FA428398643B}" srcOrd="2" destOrd="0" presId="urn:microsoft.com/office/officeart/2005/8/layout/radial4"/>
    <dgm:cxn modelId="{F9E27D31-600B-4CC9-8E94-7B6AF6D84B82}" type="presParOf" srcId="{F3FD9EC9-FCDD-4090-8D33-CE1D25BC6B2B}" destId="{AFD73C52-1868-4099-9112-61A6956EC746}" srcOrd="3" destOrd="0" presId="urn:microsoft.com/office/officeart/2005/8/layout/radial4"/>
    <dgm:cxn modelId="{FFE7232D-AE7C-4988-8A15-1A748F1AE72B}" type="presParOf" srcId="{F3FD9EC9-FCDD-4090-8D33-CE1D25BC6B2B}" destId="{C7DCFBE8-66B5-4989-A9D5-8001B5B510EA}" srcOrd="4" destOrd="0" presId="urn:microsoft.com/office/officeart/2005/8/layout/radial4"/>
    <dgm:cxn modelId="{AB6D4C9F-DF6A-40D0-84F4-F3C1E938C525}" type="presParOf" srcId="{F3FD9EC9-FCDD-4090-8D33-CE1D25BC6B2B}" destId="{38ED03CA-EB03-4C99-B82D-87525CD1CA41}" srcOrd="5" destOrd="0" presId="urn:microsoft.com/office/officeart/2005/8/layout/radial4"/>
    <dgm:cxn modelId="{05AF19F9-0236-4E07-A644-0B969636E753}" type="presParOf" srcId="{F3FD9EC9-FCDD-4090-8D33-CE1D25BC6B2B}" destId="{75ABE88B-C74A-4009-B98A-A62CA862A5E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03C5E-7F3D-4187-99AC-CCD61A372012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99CBB-F142-48EA-BF42-C7ABDF47D9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57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1-15T19:02:42.594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0623-1A5C-4274-8862-7298CD65CA96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9EBA-139D-4537-8B88-0BAD40AAD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0623-1A5C-4274-8862-7298CD65CA96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9EBA-139D-4537-8B88-0BAD40AAD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0623-1A5C-4274-8862-7298CD65CA96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9EBA-139D-4537-8B88-0BAD40AAD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0623-1A5C-4274-8862-7298CD65CA96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9EBA-139D-4537-8B88-0BAD40AAD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0623-1A5C-4274-8862-7298CD65CA96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9EBA-139D-4537-8B88-0BAD40AAD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0623-1A5C-4274-8862-7298CD65CA96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9EBA-139D-4537-8B88-0BAD40AAD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0623-1A5C-4274-8862-7298CD65CA96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9EBA-139D-4537-8B88-0BAD40AAD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0623-1A5C-4274-8862-7298CD65CA96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9EBA-139D-4537-8B88-0BAD40AAD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0623-1A5C-4274-8862-7298CD65CA96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9EBA-139D-4537-8B88-0BAD40AAD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0623-1A5C-4274-8862-7298CD65CA96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9EBA-139D-4537-8B88-0BAD40AAD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0623-1A5C-4274-8862-7298CD65CA96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2E9EBA-139D-4537-8B88-0BAD40AAD5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A20623-1A5C-4274-8862-7298CD65CA96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2E9EBA-139D-4537-8B88-0BAD40AAD5B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Chemical Reactions and Conservation of Energy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Lab Procedures</a:t>
            </a:r>
          </a:p>
          <a:p>
            <a:r>
              <a:rPr lang="en-US" sz="5400" dirty="0" smtClean="0"/>
              <a:t>01/14/16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Mini-Project (due date 01/06 &amp; 01/07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Choose an element from the periodic table that was named after a country.  (you can </a:t>
            </a:r>
            <a:r>
              <a:rPr lang="en-US" sz="2400" dirty="0" err="1" smtClean="0"/>
              <a:t>google</a:t>
            </a:r>
            <a:r>
              <a:rPr lang="en-US" sz="2400" dirty="0" smtClean="0"/>
              <a:t> “which elements are named after countries”)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Try to find the following items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a)  Why was the element named after the country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b)  Tell us a little about the country.  (ex.  Language spoken, population, customs, industry etc.)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c)  Tell us a little about the element.  (ex.  What does it look like, what is it used for, how much does it cost- www.chemicool.com)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389888"/>
          </a:xfrm>
        </p:spPr>
        <p:txBody>
          <a:bodyPr>
            <a:normAutofit/>
          </a:bodyPr>
          <a:lstStyle/>
          <a:p>
            <a:r>
              <a:rPr lang="en-US" dirty="0" smtClean="0"/>
              <a:t>Element Superhero or </a:t>
            </a:r>
            <a:r>
              <a:rPr lang="en-US" dirty="0" err="1" smtClean="0"/>
              <a:t>Villian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9225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Background information project due date (found in packet) </a:t>
            </a:r>
          </a:p>
          <a:p>
            <a:r>
              <a:rPr lang="en-US" sz="4000" dirty="0" smtClean="0"/>
              <a:t>Presentation project due date  12/17/12 &amp; 12/18/12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dirty="0" smtClean="0"/>
              <a:t>Option 1-  Explain the law of conservation of mass and tell how this was demonstrated in today’s lab.  ½ page minimum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 smtClean="0"/>
              <a:t>Option 2-  Draw a diagram of today’s lab and illustrate the law of conservation of mass.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 smtClean="0"/>
              <a:t>Textbook page 79D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Reflection questions – Lab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sz="3600" dirty="0" smtClean="0"/>
              <a:t>What were the reactants in the experiment?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sz="3600" dirty="0" smtClean="0"/>
              <a:t>What were signs that a chemical reaction took place?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sz="3600" dirty="0" smtClean="0"/>
              <a:t>Which reaction released energy?  (warm)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sz="3600" dirty="0" smtClean="0"/>
              <a:t>Which reaction absorbed energy?  (cold)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84809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Chemical Reaction 1: Baking Soda and Vinegar</a:t>
            </a:r>
          </a:p>
          <a:p>
            <a:r>
              <a:rPr lang="en-US" sz="3000" dirty="0" smtClean="0">
                <a:solidFill>
                  <a:srgbClr val="FF0000"/>
                </a:solidFill>
              </a:rPr>
              <a:t>Chemical Reaction 2: Yeast and Peroxide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Warm Up 			January 3,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What are the electrons called that interact to create bonds?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What happens to atomic bonds in a chemical reaction?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</a:rPr>
              <a:t>Objectives: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</a:rPr>
              <a:t>-TSW understand how atoms combine to form molecules.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</a:rPr>
              <a:t>-TSW understand that everything is made up of chemicals.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Bill Nye: Chemical Reactions Reflection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What is a chemical reaction?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Describe 2 common chemical reactions in everyday life.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Describe 1 more chemical reaction in nature.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Non-fiction 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410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is the title of the article that you have read?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is the main idea of the article?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Provide 3 supporting ideas to support the main idea.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did you learn today as you read that you did not know before? What surprised you? Explain why it surprised you?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Are there any real life situations or people that you read about in the article that you have experienced before in life? How were they similar? How were they different?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Classifying Chemical Reactions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9144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00800" y="487680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 the following</a:t>
            </a:r>
          </a:p>
          <a:p>
            <a:r>
              <a:rPr lang="en-US" dirty="0" smtClean="0"/>
              <a:t>-3-4 facts per section</a:t>
            </a:r>
          </a:p>
          <a:p>
            <a:r>
              <a:rPr lang="en-US" dirty="0" smtClean="0"/>
              <a:t>-1 picture per section </a:t>
            </a:r>
          </a:p>
          <a:p>
            <a:r>
              <a:rPr lang="en-US" dirty="0" smtClean="0"/>
              <a:t>-Each picture must have a caption!</a:t>
            </a:r>
          </a:p>
          <a:p>
            <a:r>
              <a:rPr lang="en-US" dirty="0" smtClean="0"/>
              <a:t>-color each section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Classifying Chemical Reactions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495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How are chemical reactions classified?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How are decomposition reactions different from synthesis reactions?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How do combustion reactions differ from synthesis reactions and decomposition reactions?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Provide one example of each type of reaction that you may have experienced in your life.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Objectives: 8.P.1.3 &amp; 8.P.1.4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TSW complete a lab in which they will explore conservation of mass, endothermic &amp; exothermic reactions, and measure chemicals to the nearest gram. </a:t>
            </a:r>
          </a:p>
          <a:p>
            <a:r>
              <a:rPr lang="en-US" sz="3600" dirty="0" smtClean="0"/>
              <a:t>TSW understand chemical reactions. </a:t>
            </a:r>
          </a:p>
          <a:p>
            <a:r>
              <a:rPr lang="en-US" sz="3600" dirty="0" smtClean="0"/>
              <a:t>TSW understand conservation of mass.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36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Warm Up 				January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3200" dirty="0" smtClean="0"/>
              <a:t>1.   Describe 2 evidences that a chemical reaction occurs when baking soda and vinegar are mixed together. </a:t>
            </a:r>
          </a:p>
          <a:p>
            <a:pPr marL="514350" indent="-514350">
              <a:buNone/>
            </a:pPr>
            <a:r>
              <a:rPr lang="en-US" sz="3200" dirty="0" smtClean="0"/>
              <a:t>2.   Identify which chemical reaction is balanced: </a:t>
            </a:r>
            <a:r>
              <a:rPr lang="en-US" sz="2400" dirty="0" smtClean="0">
                <a:solidFill>
                  <a:srgbClr val="FF0000"/>
                </a:solidFill>
              </a:rPr>
              <a:t>explain</a:t>
            </a:r>
          </a:p>
          <a:p>
            <a:pPr marL="514350" indent="-514350">
              <a:buNone/>
            </a:pPr>
            <a:r>
              <a:rPr lang="en-US" sz="3200" dirty="0" smtClean="0"/>
              <a:t>CH4+2O2 </a:t>
            </a:r>
            <a:r>
              <a:rPr lang="en-US" sz="3200" dirty="0" smtClean="0">
                <a:sym typeface="Wingdings" pitchFamily="2" charset="2"/>
              </a:rPr>
              <a:t> CO2+2H2O    /    CH4+O2 </a:t>
            </a:r>
            <a:r>
              <a:rPr lang="en-US" sz="3200" smtClean="0">
                <a:sym typeface="Wingdings" pitchFamily="2" charset="2"/>
              </a:rPr>
              <a:t> CO2+H2O 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3.   Was the Law of Conservation of Mass supported in our lab yesterday? Explain your answer using  examples. 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Objectives: 8.P.1.3 and 8.P.1.4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-TSW understand the properties of matter and be able to explain how balanced chemical equations supports the Law of conservation of Mass. 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Essential Question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How do balanced chemical equations support the Law of Conservation of Mass?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Warm Up 				01/14/16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the two parts of a chemical reaction…..</a:t>
            </a:r>
            <a:r>
              <a:rPr lang="en-US" i="1" dirty="0" smtClean="0"/>
              <a:t>hint: its what you have before and after a chemical reaction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LAW OF CONSERVATION OF MASS?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following reaction support the Law of Conservation of Mass? Explain why…</a:t>
            </a:r>
          </a:p>
          <a:p>
            <a:pPr marL="514350" indent="-514350" algn="ctr">
              <a:buNone/>
            </a:pPr>
            <a:r>
              <a:rPr lang="en-US" sz="2800" dirty="0" smtClean="0"/>
              <a:t>H2O+CH3CH2Br+NH3 </a:t>
            </a:r>
            <a:r>
              <a:rPr lang="en-US" sz="2800" dirty="0" smtClean="0">
                <a:sym typeface="Wingdings" pitchFamily="2" charset="2"/>
              </a:rPr>
              <a:t> CH3CH2NH3+BrOH2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Objectives: 8.P.1.3 &amp; 8.P.1.4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-TSW complete a lab in which they will explore conservation of mass, endothermic &amp; exothermic reactions, and measure chemicals to the nearest gram. 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Essential Question: 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-What is the Law of Conservation of Energy? </a:t>
            </a:r>
          </a:p>
          <a:p>
            <a:pPr marL="514350" indent="-51435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733588" y="21786850"/>
              <a:ext cx="0" cy="0"/>
            </p14:xfrm>
          </p:contentPart>
        </mc:Choice>
        <mc:Fallback xmlns=""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733588" y="21786850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2678" indent="-742950">
              <a:buAutoNum type="arabicPeriod"/>
            </a:pPr>
            <a:r>
              <a:rPr lang="en-US" sz="4000" dirty="0" smtClean="0"/>
              <a:t>Define compound and provide one example of a compound.  (use chemical formula if you can)</a:t>
            </a:r>
          </a:p>
          <a:p>
            <a:pPr marL="852678" indent="-742950">
              <a:buAutoNum type="arabicPeriod"/>
            </a:pPr>
            <a:r>
              <a:rPr lang="en-US" sz="4000" dirty="0" smtClean="0"/>
              <a:t>What are the parts of a chemical reaction?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Warm Up			12/15-12/16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Chemical reactions and conservation of mass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Problem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Do chemical reactions, such as combing baking soda and vinegar and yeast and peroxide support the law of conservation of mass? 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Hypothesis</a:t>
            </a:r>
            <a:r>
              <a:rPr lang="en-US" dirty="0" smtClean="0"/>
              <a:t>: 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Chemical reactions and conservation of mass lab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67200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u="sng" dirty="0" smtClean="0"/>
              <a:t>Materials:  </a:t>
            </a:r>
            <a:r>
              <a:rPr lang="en-US" dirty="0" smtClean="0"/>
              <a:t>yeast, hydrogen peroxide, baking soda, vinegar, lab sheet, 2 zip lock bags, scale,  graduated cylinders, small cups, and a pipette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u="sng" dirty="0" smtClean="0"/>
              <a:t>Hypothesis:</a:t>
            </a:r>
            <a:r>
              <a:rPr lang="en-US" dirty="0" smtClean="0"/>
              <a:t>  </a:t>
            </a:r>
          </a:p>
          <a:p>
            <a:r>
              <a:rPr lang="en-US" dirty="0" smtClean="0"/>
              <a:t>If we mix yeast and hydrogen peroxide, _____</a:t>
            </a:r>
          </a:p>
          <a:p>
            <a:r>
              <a:rPr lang="en-US" dirty="0" smtClean="0"/>
              <a:t>If we mix baking soda and vinegar, _____</a:t>
            </a:r>
          </a:p>
          <a:p>
            <a:pPr marL="514350" indent="-514350" eaLnBrk="1" hangingPunct="1">
              <a:buAutoNum type="arabicPeriod" startAt="3"/>
            </a:pPr>
            <a:r>
              <a:rPr lang="en-US" u="sng" dirty="0" smtClean="0"/>
              <a:t>Data collection and analysis </a:t>
            </a:r>
            <a:r>
              <a:rPr lang="en-US" dirty="0" smtClean="0"/>
              <a:t>(tables):</a:t>
            </a:r>
          </a:p>
          <a:p>
            <a:pPr marL="514350" indent="-514350" eaLnBrk="1" hangingPunct="1">
              <a:buAutoNum type="arabicPeriod" startAt="3"/>
            </a:pPr>
            <a:r>
              <a:rPr lang="en-US" u="sng" dirty="0" smtClean="0"/>
              <a:t>Conclusion and results:</a:t>
            </a:r>
            <a:endParaRPr lang="en-US" i="1" u="sng" dirty="0" smtClean="0"/>
          </a:p>
          <a:p>
            <a:pPr marL="514350" indent="-514350" eaLnBrk="1" hangingPunct="1">
              <a:buAutoNum type="arabicPeriod" startAt="3"/>
            </a:pPr>
            <a:r>
              <a:rPr lang="en-US" u="sng" dirty="0" smtClean="0"/>
              <a:t>Variables for consideration:</a:t>
            </a:r>
          </a:p>
          <a:p>
            <a:pPr marL="514350" indent="-514350" eaLnBrk="1" hangingPunct="1">
              <a:buAutoNum type="arabicPeriod" startAt="3"/>
            </a:pPr>
            <a:r>
              <a:rPr lang="en-US" u="sng" dirty="0" smtClean="0"/>
              <a:t>Wrap  up Questions 1-4: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mass of setup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986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92517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Substance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Mass (g)</a:t>
                      </a:r>
                      <a:endParaRPr lang="en-US" sz="3200" dirty="0"/>
                    </a:p>
                  </a:txBody>
                  <a:tcPr/>
                </a:tc>
              </a:tr>
              <a:tr h="59251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Cup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59251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Yeast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59251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Hydrogen</a:t>
                      </a:r>
                      <a:r>
                        <a:rPr lang="en-US" sz="3200" baseline="0" dirty="0" smtClean="0"/>
                        <a:t> peroxide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59251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Zip Lock Bag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604609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Graduated Cylinder P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1233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Total</a:t>
                      </a:r>
                      <a:r>
                        <a:rPr lang="en-US" sz="2800" baseline="0" dirty="0" smtClean="0"/>
                        <a:t> mass of y and p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(subtract the weight of the cup and bag)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mass of setup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382000" cy="516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6024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Substance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Mass (g)</a:t>
                      </a:r>
                      <a:endParaRPr lang="en-US" sz="3200" dirty="0"/>
                    </a:p>
                  </a:txBody>
                  <a:tcPr/>
                </a:tc>
              </a:tr>
              <a:tr h="6024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Cup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6024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Baking soda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6024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Vinegar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6024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Zip Lock Bag</a:t>
                      </a:r>
                      <a:r>
                        <a:rPr lang="en-US" sz="3200" baseline="0" dirty="0" smtClean="0"/>
                        <a:t>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6024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Graduated Cylinder</a:t>
                      </a:r>
                      <a:r>
                        <a:rPr lang="en-US" sz="3200" baseline="0" dirty="0" smtClean="0"/>
                        <a:t> V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11097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Total mass </a:t>
                      </a:r>
                      <a:r>
                        <a:rPr lang="en-US" sz="3200" dirty="0" err="1" smtClean="0"/>
                        <a:t>bs</a:t>
                      </a:r>
                      <a:r>
                        <a:rPr lang="en-US" sz="3200" dirty="0" smtClean="0"/>
                        <a:t> and 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(subtract the weight of the cup and bag)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4183</TotalTime>
  <Words>867</Words>
  <Application>Microsoft Office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Constantia</vt:lpstr>
      <vt:lpstr>Wingdings</vt:lpstr>
      <vt:lpstr>Wingdings 2</vt:lpstr>
      <vt:lpstr>Flow</vt:lpstr>
      <vt:lpstr>Chemical Reactions and Conservation of Energy </vt:lpstr>
      <vt:lpstr>Objectives: 8.P.1.3 &amp; 8.P.1.4 </vt:lpstr>
      <vt:lpstr>  Warm Up     January 16</vt:lpstr>
      <vt:lpstr>Warm Up     01/14/16</vt:lpstr>
      <vt:lpstr>Warm Up   12/15-12/16</vt:lpstr>
      <vt:lpstr>Chemical reactions and conservation of mass lab</vt:lpstr>
      <vt:lpstr>Chemical reactions and conservation of mass lab</vt:lpstr>
      <vt:lpstr>mass of setup</vt:lpstr>
      <vt:lpstr>mass of setup</vt:lpstr>
      <vt:lpstr>Mini-Project (due date 01/06 &amp; 01/07</vt:lpstr>
      <vt:lpstr>Element Superhero or Villian </vt:lpstr>
      <vt:lpstr>Homework</vt:lpstr>
      <vt:lpstr>Reflection questions – Lab </vt:lpstr>
      <vt:lpstr>Warm Up    January 3, 2012</vt:lpstr>
      <vt:lpstr>Bill Nye: Chemical Reactions Reflection Questions </vt:lpstr>
      <vt:lpstr>Non-fiction Reflections</vt:lpstr>
      <vt:lpstr>Classifying Chemical Reactions</vt:lpstr>
      <vt:lpstr>Classifying Chemical Reactions Reflection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 and Conservation of Energy</dc:title>
  <dc:creator>edward.black</dc:creator>
  <cp:lastModifiedBy>Black, Edward E.</cp:lastModifiedBy>
  <cp:revision>160</cp:revision>
  <dcterms:created xsi:type="dcterms:W3CDTF">2010-12-15T17:31:56Z</dcterms:created>
  <dcterms:modified xsi:type="dcterms:W3CDTF">2017-01-20T15:39:35Z</dcterms:modified>
</cp:coreProperties>
</file>