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E139D4-F09C-4B02-937D-ADE8B47C710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00D39-726B-46D9-BAFE-B115E8EC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10-29T18:14:18.7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4233 10782 0,'33'0'47,"0"0"-47,34 0 15,-1 0-15,33 0 16,33 0-1,34 0 1,-100 0-16,0 0 16,0 0-16,-33 0 15,0 0-15,66 0 16,1 0 0,-67 0-1,0 0 16,0 33-15,0-33 0,0 0-1,0 0 1,33 0 0,-33 0-1,0 0-15,0 0 16,34 0-16,-1 0 15,-33 0 1,33 0 0,0 33-1,-33-33 1,33 0 0,67 0 15,32 0-16,0 33 1,34-33 0,-67 33-1,-99-33-15,33 0 16,-33 0-16,0 0 0,1 0 16,98 0-1,0 0 1,33 0-1,-98 0 1,-1 0 0,0 0-1,33 0 1,0 0 0,1 0-1,-1 0 16,0 0-15,-33 0-16,0 0 16,-33 0-16,0 0 0,1 0 15,65 0 1,0 0 0,33 0-1,34 0 1,-1 0-1,0 0 1,-65 0 0,-34 0-1,0 0 1,-33 0-16,0 0 16,33 0-1,0 0-15,-33 0 16,34 0-1,-34 0-15,33 0 16,-33 0 0,66 0-1,33 0 1,-66 0 0,34 0-1,-34 0 1,0 0-1,33 0 1,100 0 0,-133 0-16,132 0 15,-132 0 1,1 0-16,98 0 16,-33 0-1,34 33 16,32 0-15,-99 0 0,67-33-1,-67 0 1,-33 0 0,0 0-1,66 0 1,-99 0-16,133 0 15,-100 0 1,0 0-16,33 0 16,-66 0-1,0 0 1,34 0 0,32 0-1,0 0 16,-33 0-15,-33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10-29T18:15:56.1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19645 17926 0,'33'0'47,"0"0"-32,34-34 1,-1 34 0,66-33-1,-66 33 1,66 0 0,-32-33-1,-1 0 1,0 33-1,0-33 1,100 0 0,-166 33-1,33 0-15,-33 0 16,0 0-16,33-33 16,0 33-1,1 0-15,32 0 16,33 0-1,-66 0 1,0 0 0,-33 0-1,34 0 1,-1 0 0,66 0-1,66 0 1,-32 0-1,-133 0-15,33 0 16,0 0-16,-33 0 16,33 0-16,67 0 15,-34 0 1,33 0 15,-33 0-15,1 0-1,-1 0 1,33 0 0,0 0-1,1 0 1,-1 0 0,-99 0-16,0 0 15,33 0-15,-33 0 16,34 0-16,32 0 15,33 0 1,-33 0 0,1 0-1,32 0 1,-33 0 15,-33 0-15,-33 0-1,0 0 1,0 0 0,0 0-1,1 0 32,-1 0-31,0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FC06CD-496C-410B-B5D2-6745F5E97F3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FA5ECF-6038-4877-953A-494B44D2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ECF-6038-4877-953A-494B44D2C2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6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ECF-6038-4877-953A-494B44D2C2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9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6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40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2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418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0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37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9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4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2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2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9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6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C340-EC84-4113-B43A-5DD7F6EDE3A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ED3F9F-EA3D-40D1-A009-4A6EDF61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customXml" Target="../ink/ink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81596"/>
            <a:ext cx="7766936" cy="1646302"/>
          </a:xfrm>
        </p:spPr>
        <p:txBody>
          <a:bodyPr/>
          <a:lstStyle/>
          <a:p>
            <a:r>
              <a:rPr lang="en-US" dirty="0" smtClean="0"/>
              <a:t>Eutrophication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174736"/>
            <a:ext cx="7766936" cy="1096899"/>
          </a:xfrm>
        </p:spPr>
        <p:txBody>
          <a:bodyPr/>
          <a:lstStyle/>
          <a:p>
            <a:r>
              <a:rPr lang="en-US" dirty="0" smtClean="0"/>
              <a:t>Literacy Activity </a:t>
            </a:r>
          </a:p>
          <a:p>
            <a:r>
              <a:rPr lang="en-US" dirty="0" smtClean="0"/>
              <a:t>Modified Schedule </a:t>
            </a:r>
            <a:endParaRPr lang="en-US" dirty="0"/>
          </a:p>
        </p:txBody>
      </p:sp>
      <p:pic>
        <p:nvPicPr>
          <p:cNvPr id="1026" name="Picture 2" descr="Image result for eutroph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947" y="2924504"/>
            <a:ext cx="6056039" cy="38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4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461"/>
            <a:ext cx="10247586" cy="888125"/>
          </a:xfrm>
        </p:spPr>
        <p:txBody>
          <a:bodyPr>
            <a:noAutofit/>
          </a:bodyPr>
          <a:lstStyle/>
          <a:p>
            <a:r>
              <a:rPr lang="en-US" sz="4000" dirty="0" smtClean="0"/>
              <a:t>Warm Up 								October 29, 2019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71600"/>
            <a:ext cx="9758855" cy="5486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1. What </a:t>
            </a:r>
            <a:r>
              <a:rPr lang="en-US" sz="4000" dirty="0">
                <a:solidFill>
                  <a:schemeClr val="tx1"/>
                </a:solidFill>
              </a:rPr>
              <a:t>is eutrophication?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What does eutrophication cause?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Is eutrophication in water good or bad?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2. Which </a:t>
            </a:r>
            <a:r>
              <a:rPr lang="en-US" sz="4000" dirty="0">
                <a:solidFill>
                  <a:schemeClr val="tx1"/>
                </a:solidFill>
              </a:rPr>
              <a:t>nutrients can lead to eutrophication in a pond or lake? 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Where do these nutrients come from? Phosphates &amp; Nitrates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How do these nutrients get into lakes or ponds?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Objectives: 8.E.1.3 and 1.4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-TSWU how nitrate and phosphate pollution can have a negative affect on water quality. 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Essential Question: 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-How can pollution affect water quality? 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2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396" y="0"/>
            <a:ext cx="8596668" cy="825062"/>
          </a:xfrm>
        </p:spPr>
        <p:txBody>
          <a:bodyPr/>
          <a:lstStyle/>
          <a:p>
            <a:pPr algn="ctr"/>
            <a:r>
              <a:rPr lang="en-US" dirty="0" smtClean="0"/>
              <a:t>The Fish Kill Mystery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43" y="825062"/>
            <a:ext cx="8128973" cy="58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231227"/>
            <a:ext cx="8596668" cy="651641"/>
          </a:xfrm>
        </p:spPr>
        <p:txBody>
          <a:bodyPr/>
          <a:lstStyle/>
          <a:p>
            <a:pPr algn="ctr"/>
            <a:r>
              <a:rPr lang="en-US" dirty="0"/>
              <a:t>The Fish Kill  Mystery </a:t>
            </a:r>
            <a:r>
              <a:rPr lang="en-US" dirty="0" smtClean="0"/>
              <a:t>– 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50428"/>
            <a:ext cx="4184035" cy="54075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cooperative groups, </a:t>
            </a:r>
            <a:r>
              <a:rPr lang="en-US" u="sng" dirty="0"/>
              <a:t>Close read</a:t>
            </a:r>
            <a:r>
              <a:rPr lang="en-US" dirty="0"/>
              <a:t> the article, “The Fish Kill </a:t>
            </a:r>
            <a:r>
              <a:rPr lang="en-US" dirty="0" smtClean="0"/>
              <a:t>Mystery.”</a:t>
            </a:r>
            <a:endParaRPr lang="en-US" dirty="0"/>
          </a:p>
          <a:p>
            <a:r>
              <a:rPr lang="en-US" dirty="0" smtClean="0"/>
              <a:t>Annotate the article using the following guide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 questions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 surprise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 connection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5 unknown vocabulary 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Complete 5 Step assessment questions/worksheet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Resources: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Article, “The Fish Kill Mystery”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What is Eutrophication Text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Textbook Page NC8, NC11-NC13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Everything on a separate sheet of paper, glued, name, and block.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450429"/>
            <a:ext cx="4184034" cy="45909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Annotations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14" y="1939159"/>
            <a:ext cx="4642727" cy="49241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0390" y="3745896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HIGHLIGHT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484445" y="3888802"/>
              <a:ext cx="3250800" cy="83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8605" y="3825082"/>
                <a:ext cx="3282480" cy="21096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/>
          <p:cNvSpPr txBox="1"/>
          <p:nvPr/>
        </p:nvSpPr>
        <p:spPr>
          <a:xfrm>
            <a:off x="6668814" y="3279228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QUESTION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81987" y="4461641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SURPRISE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81987" y="5368584"/>
            <a:ext cx="225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CONNECTION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62873" y="6209642"/>
            <a:ext cx="213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HIGHLIGHT WORDS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Ink 11"/>
              <p14:cNvContentPartPr/>
              <p14:nvPr/>
            </p14:nvContentPartPr>
            <p14:xfrm>
              <a:off x="7072200" y="6369840"/>
              <a:ext cx="1857960" cy="8388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56360" y="6306480"/>
                <a:ext cx="1889640" cy="21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49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8524"/>
            <a:ext cx="8596668" cy="698938"/>
          </a:xfrm>
        </p:spPr>
        <p:txBody>
          <a:bodyPr/>
          <a:lstStyle/>
          <a:p>
            <a:pPr algn="ctr"/>
            <a:r>
              <a:rPr lang="en-US" dirty="0" smtClean="0"/>
              <a:t>The Fish Kill Mystery – Case Study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157704"/>
            <a:ext cx="9808046" cy="555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8524"/>
            <a:ext cx="8596668" cy="6989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Fish Kill Mystery – Case Study: Extension 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55" y="1129795"/>
            <a:ext cx="9913962" cy="560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Pop: Water Pollution 3:15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91" y="1930399"/>
            <a:ext cx="6614102" cy="4764283"/>
          </a:xfrm>
        </p:spPr>
      </p:pic>
    </p:spTree>
    <p:extLst>
      <p:ext uri="{BB962C8B-B14F-4D97-AF65-F5344CB8AC3E}">
        <p14:creationId xmlns:p14="http://schemas.microsoft.com/office/powerpoint/2010/main" val="33871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443545" cy="709448"/>
          </a:xfrm>
        </p:spPr>
        <p:txBody>
          <a:bodyPr/>
          <a:lstStyle/>
          <a:p>
            <a:r>
              <a:rPr lang="en-US" dirty="0" smtClean="0"/>
              <a:t>Coach Book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1008993"/>
            <a:ext cx="9412014" cy="5849007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An example of non-point source pollution is</a:t>
            </a:r>
          </a:p>
          <a:p>
            <a:pPr marL="457200" lvl="1" indent="0">
              <a:buNone/>
            </a:pPr>
            <a:r>
              <a:rPr lang="en-US" dirty="0" smtClean="0"/>
              <a:t>a) A pipe leaking waste		b) runoff carrying fertilizers		c) a barrel leaking oil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 clear example of point source pollution is </a:t>
            </a:r>
          </a:p>
          <a:p>
            <a:pPr marL="457200" lvl="1" indent="0">
              <a:buNone/>
            </a:pPr>
            <a:r>
              <a:rPr lang="en-US" dirty="0" smtClean="0"/>
              <a:t>a) Trash floating in </a:t>
            </a:r>
            <a:r>
              <a:rPr lang="en-US" smtClean="0"/>
              <a:t>an ocean</a:t>
            </a:r>
            <a:r>
              <a:rPr lang="en-US" dirty="0" smtClean="0"/>
              <a:t>	b) waste from a feedlot in a river 		c) oil taker leaking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is the possible effect of high nutrient levels in water systems? </a:t>
            </a:r>
          </a:p>
          <a:p>
            <a:pPr marL="457200" lvl="1" indent="0">
              <a:buNone/>
            </a:pPr>
            <a:r>
              <a:rPr lang="en-US" dirty="0" smtClean="0"/>
              <a:t>a) Algae blooms 		b) less algae 		c) healthier fish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Which of the following occurs when algae decompose in the ocean? </a:t>
            </a:r>
          </a:p>
          <a:p>
            <a:pPr marL="457200" lvl="1" indent="0">
              <a:buNone/>
            </a:pPr>
            <a:r>
              <a:rPr lang="en-US" dirty="0" smtClean="0"/>
              <a:t>a) Decomposers at the ocean's surface remove oxygen from the air</a:t>
            </a:r>
          </a:p>
          <a:p>
            <a:pPr marL="457200" lvl="1" indent="0">
              <a:buNone/>
            </a:pPr>
            <a:r>
              <a:rPr lang="en-US" dirty="0" smtClean="0"/>
              <a:t>b) Decomposers add oxygen to the ocean water</a:t>
            </a:r>
          </a:p>
          <a:p>
            <a:pPr marL="457200" lvl="1" indent="0">
              <a:buNone/>
            </a:pPr>
            <a:r>
              <a:rPr lang="en-US" dirty="0" smtClean="0"/>
              <a:t>c) Decomposers remove oxygen from the ocean water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Under which conditions are large numbers of </a:t>
            </a:r>
            <a:r>
              <a:rPr lang="en-US" dirty="0"/>
              <a:t>f</a:t>
            </a:r>
            <a:r>
              <a:rPr lang="en-US" dirty="0" smtClean="0"/>
              <a:t>ish in a lake most likely to die? </a:t>
            </a:r>
          </a:p>
          <a:p>
            <a:pPr marL="457200" lvl="1" indent="0">
              <a:buNone/>
            </a:pPr>
            <a:r>
              <a:rPr lang="en-US" dirty="0" smtClean="0"/>
              <a:t>a) Right after a storm with heavy rainfall	c) when water’s dissolved oxygen is high and 										temps are low</a:t>
            </a:r>
          </a:p>
          <a:p>
            <a:pPr marL="457200" lvl="1" indent="0">
              <a:buNone/>
            </a:pPr>
            <a:r>
              <a:rPr lang="en-US" dirty="0" smtClean="0"/>
              <a:t>b) When dissolved oxygen is low and temperatures are high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 algae bloom in a water system is most likely caused by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 nutrients in runoff		b) high levels of oxygen	c)  increased use of fossil fuels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225</Words>
  <Application>Microsoft Office PowerPoint</Application>
  <PresentationFormat>Widescreen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Facet</vt:lpstr>
      <vt:lpstr>Eutrophication </vt:lpstr>
      <vt:lpstr>Warm Up         October 29, 2019</vt:lpstr>
      <vt:lpstr>The Fish Kill Mystery </vt:lpstr>
      <vt:lpstr>The Fish Kill  Mystery – Case Study </vt:lpstr>
      <vt:lpstr>The Fish Kill Mystery – Case Study </vt:lpstr>
      <vt:lpstr>The Fish Kill Mystery – Case Study: Extension  </vt:lpstr>
      <vt:lpstr>Brain Pop: Water Pollution 3:15</vt:lpstr>
      <vt:lpstr>Coach Book Review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Eutrophication</dc:title>
  <dc:creator>Black, Edward E.</dc:creator>
  <cp:lastModifiedBy>Black, Edward E.</cp:lastModifiedBy>
  <cp:revision>12</cp:revision>
  <cp:lastPrinted>2019-10-29T17:30:37Z</cp:lastPrinted>
  <dcterms:created xsi:type="dcterms:W3CDTF">2019-10-29T14:11:12Z</dcterms:created>
  <dcterms:modified xsi:type="dcterms:W3CDTF">2019-10-29T18:44:05Z</dcterms:modified>
</cp:coreProperties>
</file>