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8"/>
  </p:notesMasterIdLst>
  <p:handoutMasterIdLst>
    <p:handoutMasterId r:id="rId9"/>
  </p:handoutMasterIdLst>
  <p:sldIdLst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838200"/>
          </a:xfrm>
        </p:spPr>
        <p:txBody>
          <a:bodyPr/>
          <a:lstStyle/>
          <a:p>
            <a:r>
              <a:rPr lang="en-US" dirty="0" smtClean="0"/>
              <a:t>Cornell Notes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599" y="1600200"/>
            <a:ext cx="6400800" cy="1752600"/>
          </a:xfrm>
        </p:spPr>
        <p:txBody>
          <a:bodyPr/>
          <a:lstStyle/>
          <a:p>
            <a:r>
              <a:rPr lang="en-US" dirty="0" smtClean="0"/>
              <a:t>Discovery Education Article: </a:t>
            </a:r>
          </a:p>
          <a:p>
            <a:r>
              <a:rPr lang="en-US" dirty="0" smtClean="0"/>
              <a:t>Fossils and Discovering Earth’s Past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04ED4-CD33-4586-8BD9-9D6AA89926B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023" y="2904584"/>
            <a:ext cx="5229955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Discovery Education Literacy Activity 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9144000" cy="5867400"/>
          </a:xfrm>
        </p:spPr>
        <p:txBody>
          <a:bodyPr/>
          <a:lstStyle/>
          <a:p>
            <a:r>
              <a:rPr lang="en-US" altLang="en-US" dirty="0" smtClean="0"/>
              <a:t>Everything is done </a:t>
            </a:r>
            <a:r>
              <a:rPr lang="en-US" altLang="en-US" dirty="0" smtClean="0"/>
              <a:t>on the worksheet provided. </a:t>
            </a:r>
            <a:endParaRPr lang="en-US" altLang="en-US" dirty="0" smtClean="0"/>
          </a:p>
          <a:p>
            <a:r>
              <a:rPr lang="en-US" altLang="en-US" dirty="0" smtClean="0"/>
              <a:t>Everyone must complete their own work!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>I.  Identify the </a:t>
            </a:r>
            <a:r>
              <a:rPr lang="en-US" altLang="en-US" dirty="0" smtClean="0"/>
              <a:t>meanings </a:t>
            </a:r>
            <a:r>
              <a:rPr lang="en-US" altLang="en-US" dirty="0" smtClean="0"/>
              <a:t>of the following vocabulary </a:t>
            </a:r>
            <a:r>
              <a:rPr lang="en-US" altLang="en-US" dirty="0" smtClean="0"/>
              <a:t>words on the back of the worksheet.  </a:t>
            </a:r>
            <a:r>
              <a:rPr lang="en-US" altLang="en-US" sz="2000" i="1" dirty="0">
                <a:solidFill>
                  <a:srgbClr val="FFC000"/>
                </a:solidFill>
              </a:rPr>
              <a:t>Choose any 10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 smtClean="0"/>
              <a:t>-Fossil		</a:t>
            </a:r>
            <a:r>
              <a:rPr lang="en-US" altLang="en-US" dirty="0" smtClean="0"/>
              <a:t>	-</a:t>
            </a:r>
            <a:r>
              <a:rPr lang="en-US" altLang="en-US" dirty="0" smtClean="0"/>
              <a:t>trace fossil		-</a:t>
            </a:r>
            <a:r>
              <a:rPr lang="en-US" altLang="en-US" dirty="0" err="1" smtClean="0"/>
              <a:t>permineralization</a:t>
            </a:r>
            <a:endParaRPr lang="en-US" altLang="en-US" dirty="0" smtClean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 smtClean="0"/>
              <a:t>-cast 		</a:t>
            </a:r>
            <a:r>
              <a:rPr lang="en-US" altLang="en-US" dirty="0" smtClean="0"/>
              <a:t>	-</a:t>
            </a:r>
            <a:r>
              <a:rPr lang="en-US" altLang="en-US" dirty="0" smtClean="0"/>
              <a:t>mold			-paleontologist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 smtClean="0"/>
              <a:t>-microfossil	</a:t>
            </a:r>
            <a:r>
              <a:rPr lang="en-US" altLang="en-US" dirty="0" smtClean="0"/>
              <a:t>		-</a:t>
            </a:r>
            <a:r>
              <a:rPr lang="en-US" altLang="en-US" dirty="0" smtClean="0"/>
              <a:t>absolute age		</a:t>
            </a:r>
            <a:r>
              <a:rPr lang="en-US" altLang="en-US" dirty="0" smtClean="0"/>
              <a:t>-</a:t>
            </a:r>
            <a:r>
              <a:rPr lang="en-US" altLang="en-US" dirty="0" smtClean="0"/>
              <a:t>relative age 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 smtClean="0"/>
              <a:t>-radiometric dating 		</a:t>
            </a:r>
            <a:r>
              <a:rPr lang="en-US" altLang="en-US" dirty="0" smtClean="0"/>
              <a:t>			-</a:t>
            </a:r>
            <a:r>
              <a:rPr lang="en-US" altLang="en-US" dirty="0" smtClean="0"/>
              <a:t>law of superposition 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 smtClean="0"/>
              <a:t>-extinction events 		</a:t>
            </a:r>
            <a:r>
              <a:rPr lang="en-US" altLang="en-US" dirty="0" smtClean="0"/>
              <a:t>			-</a:t>
            </a:r>
            <a:r>
              <a:rPr lang="en-US" altLang="en-US" dirty="0" smtClean="0"/>
              <a:t>Pangaea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>II.  Cornell Notes – next page 	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FF9BC0-7B9A-49B9-BDBE-4C53AB1B7170}" type="slidenum">
              <a:rPr lang="en-US" altLang="en-US" sz="1200">
                <a:solidFill>
                  <a:srgbClr val="BCBCBC"/>
                </a:solidFill>
                <a:latin typeface="Marker Felt" pitchFamily="1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BCBCBC"/>
              </a:solidFill>
              <a:latin typeface="Marker Felt" pitchFamily="1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2971800" y="5867400"/>
            <a:ext cx="6096000" cy="609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42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Discovery Education Literacy Activity 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>II.  Cornell Notes </a:t>
            </a:r>
          </a:p>
          <a:p>
            <a:r>
              <a:rPr lang="en-US" altLang="en-US" dirty="0" smtClean="0"/>
              <a:t>Use the worksheet and </a:t>
            </a:r>
            <a:r>
              <a:rPr lang="en-US" altLang="en-US" u="sng" dirty="0" smtClean="0"/>
              <a:t>fill in each column</a:t>
            </a:r>
            <a:r>
              <a:rPr lang="en-US" altLang="en-US" dirty="0" smtClean="0"/>
              <a:t>. </a:t>
            </a:r>
            <a:r>
              <a:rPr lang="en-US" altLang="en-US" dirty="0" smtClean="0"/>
              <a:t>	</a:t>
            </a:r>
          </a:p>
          <a:p>
            <a:r>
              <a:rPr lang="en-US" altLang="en-US" dirty="0" smtClean="0"/>
              <a:t>The left column is labeled </a:t>
            </a:r>
            <a:r>
              <a:rPr lang="en-US" altLang="en-US" dirty="0" smtClean="0"/>
              <a:t>questions and the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>	right </a:t>
            </a:r>
            <a:r>
              <a:rPr lang="en-US" altLang="en-US" dirty="0" smtClean="0"/>
              <a:t>two columns are labeled answers &amp; </a:t>
            </a:r>
            <a:r>
              <a:rPr lang="en-US" altLang="en-US" dirty="0" smtClean="0"/>
              <a:t>examples. </a:t>
            </a:r>
          </a:p>
          <a:p>
            <a:r>
              <a:rPr lang="en-US" altLang="en-US" dirty="0" smtClean="0"/>
              <a:t>Write the questions </a:t>
            </a:r>
            <a:r>
              <a:rPr lang="en-US" altLang="en-US" dirty="0" smtClean="0"/>
              <a:t>in </a:t>
            </a:r>
            <a:r>
              <a:rPr lang="en-US" altLang="en-US" dirty="0" smtClean="0"/>
              <a:t>the article </a:t>
            </a:r>
            <a:r>
              <a:rPr lang="en-US" altLang="en-US" dirty="0" smtClean="0"/>
              <a:t>that are in </a:t>
            </a:r>
            <a:r>
              <a:rPr lang="en-US" altLang="en-US" dirty="0" smtClean="0"/>
              <a:t>bold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/>
              <a:t>	black </a:t>
            </a:r>
            <a:r>
              <a:rPr lang="en-US" altLang="en-US" dirty="0" smtClean="0"/>
              <a:t>letters in the left column.  </a:t>
            </a:r>
            <a:r>
              <a:rPr lang="en-US" altLang="en-US" sz="2000" i="1" dirty="0">
                <a:solidFill>
                  <a:srgbClr val="FFC000"/>
                </a:solidFill>
              </a:rPr>
              <a:t>This is already done</a:t>
            </a:r>
          </a:p>
          <a:p>
            <a:r>
              <a:rPr lang="en-US" altLang="en-US" dirty="0" smtClean="0"/>
              <a:t>Read the article and answer the questions. </a:t>
            </a:r>
          </a:p>
          <a:p>
            <a:r>
              <a:rPr lang="en-US" altLang="en-US" dirty="0" smtClean="0"/>
              <a:t>Provide at least 2 examples for each answer. </a:t>
            </a:r>
          </a:p>
          <a:p>
            <a:pPr marL="708025" indent="-571500">
              <a:buFont typeface="Wingdings 2" panose="05020102010507070707" pitchFamily="18" charset="2"/>
              <a:buAutoNum type="romanUcPeriod" startAt="3"/>
            </a:pPr>
            <a:r>
              <a:rPr lang="en-US" altLang="en-US" dirty="0" smtClean="0"/>
              <a:t>When </a:t>
            </a:r>
            <a:r>
              <a:rPr lang="en-US" altLang="en-US" dirty="0" smtClean="0"/>
              <a:t>you are finished, write a one paragraph summary (5-7 sentences) about the </a:t>
            </a:r>
            <a:r>
              <a:rPr lang="en-US" altLang="en-US" dirty="0" smtClean="0"/>
              <a:t>article</a:t>
            </a:r>
            <a:r>
              <a:rPr lang="en-US" altLang="en-US" dirty="0"/>
              <a:t> </a:t>
            </a:r>
            <a:r>
              <a:rPr lang="en-US" altLang="en-US" dirty="0" smtClean="0"/>
              <a:t>on the back of the article under your vocabulary.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816D7B-F954-43D8-9AC2-A81105A819FF}" type="slidenum">
              <a:rPr lang="en-US" altLang="en-US" sz="1200">
                <a:solidFill>
                  <a:srgbClr val="BCBCBC"/>
                </a:solidFill>
                <a:latin typeface="Marker Felt" pitchFamily="1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rgbClr val="BCBCBC"/>
              </a:solidFill>
              <a:latin typeface="Marker Felt" pitchFamily="1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742950"/>
            <a:ext cx="2286000" cy="132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866CFD-F94E-4AE5-ACEA-86FEC0F48A10}">
  <ds:schemaRefs>
    <ds:schemaRef ds:uri="http://schemas.microsoft.com/office/2006/documentManagement/types"/>
    <ds:schemaRef ds:uri="http://www.w3.org/XML/1998/namespace"/>
    <ds:schemaRef ds:uri="http://purl.org/dc/elements/1.1/"/>
    <ds:schemaRef ds:uri="16c05727-aa75-4e4a-9b5f-8a80a1165891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72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Marker Felt</vt:lpstr>
      <vt:lpstr>Trebuchet MS</vt:lpstr>
      <vt:lpstr>Tw Cen MT</vt:lpstr>
      <vt:lpstr>Wingdings 2</vt:lpstr>
      <vt:lpstr>Circuit</vt:lpstr>
      <vt:lpstr>Cornell Notes </vt:lpstr>
      <vt:lpstr>Discovery Education Literacy Activity </vt:lpstr>
      <vt:lpstr>Discovery Education Literacy Activity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2019-09-24T15:06:05Z</dcterms:created>
  <dcterms:modified xsi:type="dcterms:W3CDTF">2019-09-24T15:08:01Z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